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CE29-76B2-49BB-A5D2-05FDA36B53E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ED90-1543-4A90-B583-FF9A6030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2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CE29-76B2-49BB-A5D2-05FDA36B53E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ED90-1543-4A90-B583-FF9A6030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44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CE29-76B2-49BB-A5D2-05FDA36B53E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ED90-1543-4A90-B583-FF9A6030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4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CE29-76B2-49BB-A5D2-05FDA36B53E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ED90-1543-4A90-B583-FF9A6030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CE29-76B2-49BB-A5D2-05FDA36B53E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ED90-1543-4A90-B583-FF9A6030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5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CE29-76B2-49BB-A5D2-05FDA36B53E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ED90-1543-4A90-B583-FF9A6030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6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CE29-76B2-49BB-A5D2-05FDA36B53E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ED90-1543-4A90-B583-FF9A6030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2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CE29-76B2-49BB-A5D2-05FDA36B53E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ED90-1543-4A90-B583-FF9A6030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2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CE29-76B2-49BB-A5D2-05FDA36B53E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ED90-1543-4A90-B583-FF9A6030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CE29-76B2-49BB-A5D2-05FDA36B53E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ED90-1543-4A90-B583-FF9A6030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CE29-76B2-49BB-A5D2-05FDA36B53E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ED90-1543-4A90-B583-FF9A6030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0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CE29-76B2-49BB-A5D2-05FDA36B53E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3ED90-1543-4A90-B583-FF9A6030A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10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6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microsoft.com/office/2007/relationships/hdphoto" Target="../media/hdphoto5.wdp"/><Relationship Id="rId5" Type="http://schemas.microsoft.com/office/2007/relationships/hdphoto" Target="../media/hdphoto4.wdp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davidurry\Pictures\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62" y="1934660"/>
            <a:ext cx="2754512" cy="22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6" b="89571" l="6149" r="89968">
                        <a14:foregroundMark x1="6149" y1="43558" x2="6149" y2="43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04" r="-1"/>
          <a:stretch/>
        </p:blipFill>
        <p:spPr bwMode="auto">
          <a:xfrm rot="17213417">
            <a:off x="3263289" y="2172588"/>
            <a:ext cx="657486" cy="8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://www.stfc.ac.uk/resources/image/jpg/lizar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217" b="92913" l="50188" r="94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53" t="29130"/>
          <a:stretch/>
        </p:blipFill>
        <p:spPr bwMode="auto">
          <a:xfrm rot="9973862">
            <a:off x="3555718" y="2251890"/>
            <a:ext cx="521098" cy="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9959" y="3802099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Grey Shrike</a:t>
            </a:r>
          </a:p>
        </p:txBody>
      </p:sp>
      <p:pic>
        <p:nvPicPr>
          <p:cNvPr id="1043" name="Picture 19" descr="Male-great-grey-shrike-with-lizard-pr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67" y="4201466"/>
            <a:ext cx="2078708" cy="13806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9" descr="C:\Users\davidurry\Pictures\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56" y="1953754"/>
            <a:ext cx="2852291" cy="227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44" name="Picture 20" descr="Panorpa_communis_with_prey_Diogma_glabrata_glabra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45" y="4233278"/>
            <a:ext cx="2023190" cy="13487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Rectangle 23"/>
          <p:cNvSpPr/>
          <p:nvPr/>
        </p:nvSpPr>
        <p:spPr>
          <a:xfrm>
            <a:off x="5189959" y="380232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Scorpion Fly</a:t>
            </a:r>
          </a:p>
        </p:txBody>
      </p:sp>
      <p:pic>
        <p:nvPicPr>
          <p:cNvPr id="1049" name="Picture 25" descr="http://s.hswstatic.com/gif/willow/mayfly-info0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42" b="95263" l="9390" r="89202">
                        <a14:foregroundMark x1="38967" y1="5789" x2="38967" y2="5789"/>
                        <a14:foregroundMark x1="63850" y1="3684" x2="63850" y2="3684"/>
                        <a14:foregroundMark x1="43662" y1="61579" x2="43662" y2="61579"/>
                        <a14:foregroundMark x1="41784" y1="65789" x2="41784" y2="65789"/>
                        <a14:foregroundMark x1="61033" y1="77105" x2="61033" y2="77105"/>
                        <a14:foregroundMark x1="33803" y1="79737" x2="33803" y2="79737"/>
                        <a14:foregroundMark x1="21596" y1="95526" x2="21596" y2="95526"/>
                        <a14:foregroundMark x1="69953" y1="91842" x2="69953" y2="91842"/>
                        <a14:foregroundMark x1="62441" y1="80789" x2="62441" y2="80789"/>
                        <a14:foregroundMark x1="61502" y1="78947" x2="61502" y2="78947"/>
                        <a14:foregroundMark x1="60563" y1="39474" x2="60563" y2="39474"/>
                        <a14:foregroundMark x1="63380" y1="41842" x2="63380" y2="41842"/>
                        <a14:foregroundMark x1="43662" y1="12895" x2="43662" y2="12895"/>
                        <a14:foregroundMark x1="57277" y1="16579" x2="57277" y2="16579"/>
                        <a14:foregroundMark x1="56338" y1="13421" x2="56338" y2="13421"/>
                        <a14:foregroundMark x1="58685" y1="9211" x2="58685" y2="9211"/>
                        <a14:foregroundMark x1="61033" y1="7105" x2="61033" y2="7105"/>
                        <a14:foregroundMark x1="41784" y1="7632" x2="41784" y2="7632"/>
                        <a14:foregroundMark x1="42254" y1="10263" x2="42254" y2="10263"/>
                        <a14:foregroundMark x1="43662" y1="10789" x2="43662" y2="10789"/>
                        <a14:foregroundMark x1="43192" y1="15526" x2="43192" y2="15526"/>
                        <a14:foregroundMark x1="44131" y1="17895" x2="44131" y2="17895"/>
                        <a14:foregroundMark x1="56808" y1="11316" x2="56808" y2="11316"/>
                        <a14:foregroundMark x1="62441" y1="5263" x2="62441" y2="5263"/>
                        <a14:foregroundMark x1="37559" y1="4474" x2="37559" y2="4474"/>
                        <a14:foregroundMark x1="36620" y1="3421" x2="36620" y2="3421"/>
                        <a14:foregroundMark x1="55399" y1="18684" x2="55399" y2="18684"/>
                        <a14:foregroundMark x1="58685" y1="37895" x2="58685" y2="37895"/>
                        <a14:foregroundMark x1="58216" y1="36053" x2="58216" y2="36053"/>
                        <a14:foregroundMark x1="56808" y1="35000" x2="56808" y2="35000"/>
                        <a14:foregroundMark x1="56808" y1="14737" x2="56808" y2="14737"/>
                        <a14:foregroundMark x1="65728" y1="1842" x2="65728" y2="1842"/>
                        <a14:foregroundMark x1="39906" y1="6842" x2="39906" y2="6842"/>
                        <a14:foregroundMark x1="41784" y1="9211" x2="41784" y2="9211"/>
                        <a14:foregroundMark x1="59624" y1="7895" x2="59624" y2="7895"/>
                        <a14:foregroundMark x1="58216" y1="10000" x2="58216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928"/>
          <a:stretch/>
        </p:blipFill>
        <p:spPr bwMode="auto">
          <a:xfrm rot="20242643">
            <a:off x="5104943" y="1910341"/>
            <a:ext cx="1468119" cy="102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davidurry\Pictures\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822735"/>
            <a:ext cx="2896058" cy="23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ance fly with nuptial balloon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" b="14601"/>
          <a:stretch/>
        </p:blipFill>
        <p:spPr bwMode="auto">
          <a:xfrm>
            <a:off x="7383988" y="4198840"/>
            <a:ext cx="1611037" cy="1383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9" name="Rectangle 28"/>
          <p:cNvSpPr/>
          <p:nvPr/>
        </p:nvSpPr>
        <p:spPr>
          <a:xfrm>
            <a:off x="7383988" y="380209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Balloon Fly</a:t>
            </a: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98" b="89404" l="6164" r="89041">
                        <a14:foregroundMark x1="63699" y1="5960" x2="63699" y2="5960"/>
                        <a14:foregroundMark x1="6164" y1="56291" x2="6164" y2="56291"/>
                        <a14:backgroundMark x1="25342" y1="16556" x2="25342" y2="16556"/>
                        <a14:backgroundMark x1="32877" y1="13245" x2="32877" y2="13245"/>
                        <a14:backgroundMark x1="18493" y1="28477" x2="18493" y2="28477"/>
                        <a14:backgroundMark x1="13699" y1="37748" x2="13699" y2="37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09"/>
          <a:stretch/>
        </p:blipFill>
        <p:spPr bwMode="auto">
          <a:xfrm rot="9899502">
            <a:off x="7734274" y="2113222"/>
            <a:ext cx="884977" cy="65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346" y="303390"/>
            <a:ext cx="8427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What is a </a:t>
            </a:r>
            <a:r>
              <a:rPr lang="en-GB" sz="48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Nuptial </a:t>
            </a:r>
            <a:r>
              <a:rPr lang="en-GB" sz="48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G</a:t>
            </a:r>
            <a:r>
              <a:rPr lang="en-GB" sz="48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ift</a:t>
            </a:r>
            <a:r>
              <a:rPr lang="en-GB" sz="48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347" y="1278256"/>
            <a:ext cx="84273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Nuptial gifts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food items or inedible tokens that are transferred to females by males during courtship or mating. Inedible tokens may include items such as a fragment of leaf or twig, a seed tuft, or a silk balloon.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446" y="2499257"/>
            <a:ext cx="21602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Nuptial gifts act as an </a:t>
            </a:r>
            <a:r>
              <a:rPr lang="en-GB" sz="20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indicator of male fitness</a:t>
            </a:r>
          </a:p>
          <a:p>
            <a:r>
              <a:rPr lang="en-GB" dirty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8478" y="5662804"/>
            <a:ext cx="2359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Male Great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Grey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Shrikes give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females dead rodents or lizards that they have impaled on a spike!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3717" y="5655565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scorpionfly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Panorpa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cognata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), males offer a salivary secretion as a nuptial gift before copulation.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9981" y="5674635"/>
            <a:ext cx="19040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Male balloon-flies catch an insect, kill it, wrap it a ball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silk, and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offer it to females in mating swarms. </a:t>
            </a:r>
          </a:p>
        </p:txBody>
      </p:sp>
      <p:pic>
        <p:nvPicPr>
          <p:cNvPr id="25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5" y="6219907"/>
            <a:ext cx="1762446" cy="47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5" y="3699586"/>
            <a:ext cx="2060124" cy="140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29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0" y="5400695"/>
            <a:ext cx="1830832" cy="6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6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7" name="Picture 9" descr="C:\Users\davidurry\Pictures\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18623"/>
            <a:ext cx="3965125" cy="31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ance fly with nuptial balloon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" b="14601"/>
          <a:stretch/>
        </p:blipFill>
        <p:spPr bwMode="auto">
          <a:xfrm>
            <a:off x="369422" y="3695266"/>
            <a:ext cx="1879715" cy="1613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8" b="89404" l="6164" r="89041">
                        <a14:foregroundMark x1="63699" y1="5960" x2="63699" y2="5960"/>
                        <a14:foregroundMark x1="6164" y1="56291" x2="6164" y2="56291"/>
                        <a14:backgroundMark x1="25342" y1="16556" x2="25342" y2="16556"/>
                        <a14:backgroundMark x1="32877" y1="13245" x2="32877" y2="13245"/>
                        <a14:backgroundMark x1="18493" y1="28477" x2="18493" y2="28477"/>
                        <a14:backgroundMark x1="13699" y1="37748" x2="13699" y2="37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09"/>
          <a:stretch/>
        </p:blipFill>
        <p:spPr bwMode="auto">
          <a:xfrm rot="9899502">
            <a:off x="7575807" y="1603120"/>
            <a:ext cx="1211662" cy="90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6616" y="236715"/>
            <a:ext cx="8834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Make Your </a:t>
            </a:r>
            <a:r>
              <a:rPr lang="en-GB" sz="40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O</a:t>
            </a:r>
            <a:r>
              <a:rPr lang="en-GB" sz="40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wn </a:t>
            </a:r>
            <a:r>
              <a:rPr lang="en-GB" sz="4000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B</a:t>
            </a:r>
            <a:r>
              <a:rPr lang="en-GB" sz="4000" dirty="0" smtClean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 Extended" panose="00000700000000000000" pitchFamily="2" charset="0"/>
                <a:cs typeface="Arial" panose="020B0604020202020204" pitchFamily="34" charset="0"/>
              </a:rPr>
              <a:t>alloon Fly!</a:t>
            </a:r>
            <a:endParaRPr lang="en-GB" sz="4000" dirty="0">
              <a:ln w="18415" cmpd="sng">
                <a:noFill/>
                <a:prstDash val="solid"/>
              </a:ln>
              <a:solidFill>
                <a:srgbClr val="003D7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Neue Extended" panose="000007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8018" y="2288037"/>
            <a:ext cx="6021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Balloon flies offer </a:t>
            </a:r>
            <a:r>
              <a:rPr lang="en-GB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‘nuptial gifts’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attract mates.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2884" y="2862923"/>
            <a:ext cx="58433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Male balloon-flies catch an insect, kill it, wrap it a ball of silk, and offer it to females in </a:t>
            </a:r>
            <a:r>
              <a:rPr lang="en-GB" dirty="0">
                <a:ln w="18415" cmpd="sng">
                  <a:solidFill>
                    <a:srgbClr val="48A942"/>
                  </a:solidFill>
                  <a:prstDash val="solid"/>
                </a:ln>
                <a:solidFill>
                  <a:srgbClr val="45A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mating swarms</a:t>
            </a:r>
            <a:r>
              <a:rPr lang="en-GB" dirty="0"/>
              <a:t>. </a:t>
            </a:r>
          </a:p>
        </p:txBody>
      </p:sp>
      <p:pic>
        <p:nvPicPr>
          <p:cNvPr id="25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56" y="6201638"/>
            <a:ext cx="1762446" cy="47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35" y="5032099"/>
            <a:ext cx="2060124" cy="140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1" name="Picture 3" descr="dance fly with nuptial ball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"/>
          <a:stretch>
            <a:fillRect/>
          </a:stretch>
        </p:blipFill>
        <p:spPr bwMode="auto">
          <a:xfrm>
            <a:off x="99406536" y="112216588"/>
            <a:ext cx="492448" cy="7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2" name="Picture 4" descr="dance fly with nuptial ball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"/>
          <a:stretch>
            <a:fillRect/>
          </a:stretch>
        </p:blipFill>
        <p:spPr bwMode="auto">
          <a:xfrm>
            <a:off x="73771688" y="102472760"/>
            <a:ext cx="780480" cy="11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5339" y="1117456"/>
            <a:ext cx="8381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Balloon flies are one group of the family of true flies called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Empididae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2842" y="1562816"/>
            <a:ext cx="6868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There are a number of species of balloon-flies; they differ in shape and size. All balloon flies share a surprising mating behaviour…..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1760" y="3540649"/>
            <a:ext cx="3257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 mating swarm?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36" b="89617" l="9818" r="93091">
                        <a14:foregroundMark x1="93091" y1="43169" x2="93091" y2="43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2" y="1134479"/>
            <a:ext cx="550096" cy="3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36" b="89617" l="9818" r="93091">
                        <a14:foregroundMark x1="93091" y1="43169" x2="93091" y2="43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3" y="2849155"/>
            <a:ext cx="550096" cy="3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66944" y="3979005"/>
            <a:ext cx="5383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Swarms are large groups of insects. When in the mating swarms male balloon-flies fly up and down in a sort of dance.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66944" y="4631989"/>
            <a:ext cx="4556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n w="18415" cmpd="sng">
                  <a:noFill/>
                  <a:prstDash val="solid"/>
                </a:ln>
                <a:solidFill>
                  <a:srgbClr val="003D7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females choose their mate?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66944" y="5032099"/>
            <a:ext cx="4409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Females seem to choose the male with the most enticing balloon offering. Sometimes a male may offer just an empty ball of silk. If there is something inside the balloon the female chooses she may eat it. </a:t>
            </a: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36" b="89617" l="9818" r="93091">
                        <a14:foregroundMark x1="93091" y1="43169" x2="93091" y2="43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1" y="2291305"/>
            <a:ext cx="550096" cy="3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8" y="6048767"/>
            <a:ext cx="1830832" cy="6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14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285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Urry</dc:creator>
  <cp:lastModifiedBy>Grace Paget</cp:lastModifiedBy>
  <cp:revision>30</cp:revision>
  <dcterms:created xsi:type="dcterms:W3CDTF">2014-08-08T10:45:15Z</dcterms:created>
  <dcterms:modified xsi:type="dcterms:W3CDTF">2016-06-22T17:03:37Z</dcterms:modified>
</cp:coreProperties>
</file>